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742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211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4940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048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102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17576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2250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8592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11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433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4801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5453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678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788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510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818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665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BCCCD43-B0C8-4B88-88B3-F4E7D55A8234}" type="datetimeFigureOut">
              <a:rPr lang="he-IL" smtClean="0"/>
              <a:t>כ"א/טבת/תשע"ט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94E5-D064-43A7-9327-5BD1EB896EB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7831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1031A1C-0B3F-4FF3-8530-9B9E9B389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6986" y="1475936"/>
            <a:ext cx="8825658" cy="1225062"/>
          </a:xfrm>
        </p:spPr>
        <p:txBody>
          <a:bodyPr/>
          <a:lstStyle/>
          <a:p>
            <a:pPr algn="ctr"/>
            <a:r>
              <a:rPr lang="en-US" sz="6600" dirty="0"/>
              <a:t>Headline Generation</a:t>
            </a:r>
            <a:endParaRPr lang="he-IL" sz="66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ABCFED0B-6F65-48B9-AA66-8503B86BB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5971" y="3754428"/>
            <a:ext cx="8825658" cy="861420"/>
          </a:xfrm>
        </p:spPr>
        <p:txBody>
          <a:bodyPr>
            <a:normAutofit fontScale="25000" lnSpcReduction="20000"/>
          </a:bodyPr>
          <a:lstStyle/>
          <a:p>
            <a:pPr algn="r"/>
            <a:endParaRPr lang="he-IL" sz="4000" dirty="0"/>
          </a:p>
          <a:p>
            <a:pPr algn="r"/>
            <a:r>
              <a:rPr lang="he-IL" sz="16000" dirty="0"/>
              <a:t>מרצה: ד"ר מרינה ליטבק</a:t>
            </a:r>
          </a:p>
          <a:p>
            <a:pPr algn="r"/>
            <a:r>
              <a:rPr lang="he-IL" sz="16000" dirty="0"/>
              <a:t>מגישים:</a:t>
            </a:r>
            <a:r>
              <a:rPr lang="en-US" sz="16000" dirty="0"/>
              <a:t> </a:t>
            </a:r>
            <a:r>
              <a:rPr lang="he-IL" sz="16000" dirty="0"/>
              <a:t>אור שליט ואלישע שלמון</a:t>
            </a:r>
          </a:p>
          <a:p>
            <a:pPr algn="r"/>
            <a:r>
              <a:rPr lang="he-IL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215503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7F03AE-ED51-4097-A42F-C41879A6C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2162247"/>
            <a:ext cx="10098580" cy="1972431"/>
          </a:xfrm>
        </p:spPr>
        <p:txBody>
          <a:bodyPr/>
          <a:lstStyle/>
          <a:p>
            <a:pPr algn="ctr"/>
            <a:r>
              <a:rPr lang="he-IL" sz="15000" dirty="0"/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19231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ABCFBD1-3974-4D4D-82EF-EB8427C6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609601"/>
            <a:ext cx="9404723" cy="1400530"/>
          </a:xfrm>
        </p:spPr>
        <p:txBody>
          <a:bodyPr/>
          <a:lstStyle/>
          <a:p>
            <a:pPr algn="ctr"/>
            <a:r>
              <a:rPr lang="he-IL" sz="4800" dirty="0"/>
              <a:t>מה זה בעצם </a:t>
            </a:r>
            <a:r>
              <a:rPr lang="en-US" sz="4800" dirty="0"/>
              <a:t>Headline Generation</a:t>
            </a:r>
            <a:r>
              <a:rPr lang="he-IL" sz="4800" dirty="0"/>
              <a:t>?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88397DA-1E85-4CFF-8140-F808D8E3E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8" y="2306137"/>
            <a:ext cx="8946541" cy="4195481"/>
          </a:xfrm>
        </p:spPr>
        <p:txBody>
          <a:bodyPr>
            <a:normAutofit/>
          </a:bodyPr>
          <a:lstStyle/>
          <a:p>
            <a:r>
              <a:rPr lang="he-IL" sz="2400" dirty="0"/>
              <a:t>כמו שניתן להבין מהכותרת, התשובה היא בעצם להוציא כותרת מטקסט</a:t>
            </a:r>
          </a:p>
          <a:p>
            <a:r>
              <a:rPr lang="he-IL" sz="2400" dirty="0"/>
              <a:t>משמש על מנת ליצור כותרות אובייקטיביות ואינפורמטיביות יותר, מאשר כותרות "מפוצצות" בעלות אינטרס </a:t>
            </a:r>
            <a:r>
              <a:rPr lang="he-IL" sz="2400" dirty="0" err="1"/>
              <a:t>מסויים</a:t>
            </a:r>
            <a:r>
              <a:rPr lang="he-IL" sz="2400" dirty="0"/>
              <a:t> (למשל </a:t>
            </a:r>
            <a:r>
              <a:rPr lang="he-IL" sz="2400" dirty="0" err="1"/>
              <a:t>קליקבייט</a:t>
            </a:r>
            <a:r>
              <a:rPr lang="he-IL" sz="2400" dirty="0"/>
              <a:t>..)</a:t>
            </a:r>
          </a:p>
          <a:p>
            <a:r>
              <a:rPr lang="he-IL" sz="2400" dirty="0"/>
              <a:t>נעשה בדרך כלל על ידי חישובים סטטיסטיים על הטקסט (מילים, משפטים, ביטויים וכו')</a:t>
            </a:r>
          </a:p>
        </p:txBody>
      </p:sp>
    </p:spTree>
    <p:extLst>
      <p:ext uri="{BB962C8B-B14F-4D97-AF65-F5344CB8AC3E}">
        <p14:creationId xmlns:p14="http://schemas.microsoft.com/office/powerpoint/2010/main" val="867799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AA1274E-5330-4985-92E3-9A75CA6E6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he-IL" sz="6600" dirty="0"/>
              <a:t>הדרך שלנו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F8B9A4-D53F-4F84-B043-D9674CCAF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820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Preprocessing</a:t>
            </a:r>
            <a:r>
              <a:rPr lang="he-IL" sz="2400" dirty="0"/>
              <a:t>- </a:t>
            </a:r>
            <a:r>
              <a:rPr lang="en-US" sz="2400" dirty="0"/>
              <a:t>tokenize, sentence splitting, stemming, </a:t>
            </a:r>
            <a:r>
              <a:rPr lang="en-US" sz="2400" dirty="0" err="1"/>
              <a:t>stopwords</a:t>
            </a:r>
            <a:endParaRPr lang="he-IL" sz="2400" dirty="0"/>
          </a:p>
          <a:p>
            <a:r>
              <a:rPr lang="en-US" sz="2400" dirty="0"/>
              <a:t>Transition matrix</a:t>
            </a:r>
          </a:p>
          <a:p>
            <a:r>
              <a:rPr lang="en-US" sz="2400" dirty="0"/>
              <a:t>Text rank</a:t>
            </a:r>
          </a:p>
          <a:p>
            <a:r>
              <a:rPr lang="he-IL" sz="2400" dirty="0"/>
              <a:t>מציאת כותרת מתאימה מתוך הטקסט</a:t>
            </a:r>
          </a:p>
          <a:p>
            <a:r>
              <a:rPr lang="he-IL" sz="2400" dirty="0"/>
              <a:t>בדיקת התוצאות בעזרת </a:t>
            </a:r>
            <a:r>
              <a:rPr lang="en-US" sz="2400" dirty="0"/>
              <a:t>wordnet</a:t>
            </a:r>
            <a:r>
              <a:rPr lang="he-IL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220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8256FAA-73DA-4029-B8FB-24854B3F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38651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Preprocessing &amp; Transition Matrix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910FA2-AF55-4FD4-A589-EEAA4CF67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070" y="2052918"/>
            <a:ext cx="8946541" cy="4195481"/>
          </a:xfrm>
        </p:spPr>
        <p:txBody>
          <a:bodyPr/>
          <a:lstStyle/>
          <a:p>
            <a:r>
              <a:rPr lang="he-IL" sz="2400" dirty="0"/>
              <a:t>קבצי טקסט (כתבות)</a:t>
            </a:r>
          </a:p>
          <a:p>
            <a:r>
              <a:rPr lang="he-IL" sz="2400" dirty="0"/>
              <a:t>פירוק טקסט למשפטים (</a:t>
            </a:r>
            <a:r>
              <a:rPr lang="en-US" sz="2400" dirty="0"/>
              <a:t>sentence splitting</a:t>
            </a:r>
            <a:r>
              <a:rPr lang="he-IL" sz="2400" dirty="0"/>
              <a:t>) בעזרת </a:t>
            </a:r>
            <a:r>
              <a:rPr lang="en-US" sz="2400" dirty="0"/>
              <a:t>Stanford </a:t>
            </a:r>
            <a:r>
              <a:rPr lang="en-US" sz="2400" dirty="0" err="1"/>
              <a:t>corenlp</a:t>
            </a:r>
            <a:endParaRPr lang="he-IL" sz="2400" dirty="0"/>
          </a:p>
          <a:p>
            <a:r>
              <a:rPr lang="he-IL" sz="2400" dirty="0"/>
              <a:t>שמירת מילים במילון (לאחר </a:t>
            </a:r>
            <a:r>
              <a:rPr lang="en-US" sz="2400" dirty="0"/>
              <a:t>lowercase, </a:t>
            </a:r>
            <a:r>
              <a:rPr lang="en-US" sz="2400" dirty="0" err="1"/>
              <a:t>stopwords</a:t>
            </a:r>
            <a:r>
              <a:rPr lang="en-US" sz="2400" dirty="0"/>
              <a:t>, stemming, tokenize</a:t>
            </a:r>
            <a:r>
              <a:rPr lang="he-IL" sz="2400" dirty="0"/>
              <a:t>)</a:t>
            </a:r>
          </a:p>
          <a:p>
            <a:r>
              <a:rPr lang="he-IL" sz="2400" dirty="0"/>
              <a:t>יצירת מילון זוגות וכמות המופעים שלהם בטקסט</a:t>
            </a:r>
          </a:p>
          <a:p>
            <a:r>
              <a:rPr lang="he-IL" sz="2400" dirty="0"/>
              <a:t>בניית מטריצה והכנסת הערכים על בסיס מילון הזוגות, כהכנה לחישוב ה</a:t>
            </a:r>
            <a:r>
              <a:rPr lang="en-US" sz="2400" dirty="0" err="1"/>
              <a:t>textrank</a:t>
            </a:r>
            <a:endParaRPr lang="he-IL" sz="24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81151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A5743DC-CF00-4887-B875-ED9790BB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52718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Text Rank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03F51B-D3D4-40BB-93F5-FAC2F8423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853248"/>
            <a:ext cx="9883961" cy="4195481"/>
          </a:xfrm>
        </p:spPr>
        <p:txBody>
          <a:bodyPr/>
          <a:lstStyle/>
          <a:p>
            <a:r>
              <a:rPr lang="he-IL" dirty="0"/>
              <a:t>מבוסס על </a:t>
            </a:r>
            <a:r>
              <a:rPr lang="en-US" dirty="0"/>
              <a:t>page rank</a:t>
            </a:r>
            <a:r>
              <a:rPr lang="he-IL" dirty="0"/>
              <a:t>, שיטה לסיווג דפי אינטרנט</a:t>
            </a:r>
          </a:p>
          <a:p>
            <a:r>
              <a:rPr lang="he-IL" dirty="0"/>
              <a:t>נתינת משקל למילה על סמך המילה שמופיעה אחריה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C5DA5A0C-E7D6-44B9-ABBE-1A1DEF5D1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7425" y="3179166"/>
            <a:ext cx="1447800" cy="1219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3E9393C4-1181-4CD8-A2D0-D974F6153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5239" y="3253778"/>
            <a:ext cx="19843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y   1/2 1/2  0</a:t>
            </a:r>
          </a:p>
          <a:p>
            <a:r>
              <a:rPr lang="en-US" altLang="he-IL" dirty="0"/>
              <a:t>a   1/2  0    0</a:t>
            </a:r>
          </a:p>
          <a:p>
            <a:r>
              <a:rPr lang="en-US" altLang="he-IL" dirty="0"/>
              <a:t>m    0  1/2  1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656F9BE1-DE5A-4D72-B8F4-8B4DEC702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38" y="2796578"/>
            <a:ext cx="1419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y    a   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2057DB8-724C-44B0-BA49-A9C5DE0FE84B}"/>
              </a:ext>
            </a:extLst>
          </p:cNvPr>
          <p:cNvSpPr txBox="1">
            <a:spLocks noChangeArrowheads="1"/>
          </p:cNvSpPr>
          <p:nvPr/>
        </p:nvSpPr>
        <p:spPr>
          <a:xfrm>
            <a:off x="3025961" y="2877259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he-IL" dirty="0"/>
              <a:t>Equations </a:t>
            </a:r>
            <a:r>
              <a:rPr lang="en-US" altLang="he-IL" b="1" dirty="0"/>
              <a:t> v</a:t>
            </a:r>
            <a:r>
              <a:rPr lang="en-US" altLang="he-IL" dirty="0"/>
              <a:t> = 0.8(</a:t>
            </a:r>
            <a:r>
              <a:rPr lang="en-US" altLang="he-IL" i="1" dirty="0"/>
              <a:t>M </a:t>
            </a:r>
            <a:r>
              <a:rPr lang="en-US" altLang="he-IL" b="1" dirty="0"/>
              <a:t>v </a:t>
            </a:r>
            <a:r>
              <a:rPr lang="en-US" altLang="he-IL" dirty="0"/>
              <a:t>) + 0.2:</a:t>
            </a:r>
          </a:p>
          <a:p>
            <a:pPr lvl="1">
              <a:buFont typeface="Monotype Sorts" pitchFamily="2" charset="2"/>
              <a:buNone/>
            </a:pPr>
            <a:r>
              <a:rPr lang="en-US" altLang="he-IL" i="1" dirty="0"/>
              <a:t>y</a:t>
            </a:r>
            <a:r>
              <a:rPr lang="en-US" altLang="he-IL" dirty="0"/>
              <a:t>   = 0.8(</a:t>
            </a:r>
            <a:r>
              <a:rPr lang="en-US" altLang="he-IL" i="1" dirty="0"/>
              <a:t>y </a:t>
            </a:r>
            <a:r>
              <a:rPr lang="en-US" altLang="he-IL" dirty="0"/>
              <a:t>/2 + </a:t>
            </a:r>
            <a:r>
              <a:rPr lang="en-US" altLang="he-IL" i="1" dirty="0"/>
              <a:t>a</a:t>
            </a:r>
            <a:r>
              <a:rPr lang="en-US" altLang="he-IL" dirty="0"/>
              <a:t>/2) + 0.2</a:t>
            </a:r>
          </a:p>
          <a:p>
            <a:pPr lvl="1">
              <a:buFont typeface="Monotype Sorts" pitchFamily="2" charset="2"/>
              <a:buNone/>
            </a:pPr>
            <a:r>
              <a:rPr lang="he-IL" altLang="he-IL" i="1" dirty="0"/>
              <a:t>           </a:t>
            </a:r>
            <a:r>
              <a:rPr lang="en-US" altLang="he-IL" i="1" dirty="0"/>
              <a:t>a </a:t>
            </a:r>
            <a:r>
              <a:rPr lang="en-US" altLang="he-IL" dirty="0"/>
              <a:t>  = 0.8(</a:t>
            </a:r>
            <a:r>
              <a:rPr lang="en-US" altLang="he-IL" i="1" dirty="0"/>
              <a:t>y </a:t>
            </a:r>
            <a:r>
              <a:rPr lang="en-US" altLang="he-IL" dirty="0"/>
              <a:t>/2) + 0.2</a:t>
            </a:r>
          </a:p>
          <a:p>
            <a:pPr lvl="1">
              <a:buFont typeface="Monotype Sorts" pitchFamily="2" charset="2"/>
              <a:buNone/>
            </a:pPr>
            <a:r>
              <a:rPr lang="he-IL" altLang="he-IL" i="1" dirty="0"/>
              <a:t>   </a:t>
            </a:r>
            <a:r>
              <a:rPr lang="en-US" altLang="he-IL" i="1" dirty="0"/>
              <a:t>m</a:t>
            </a:r>
            <a:r>
              <a:rPr lang="en-US" altLang="he-IL" dirty="0"/>
              <a:t>  = 0.8(</a:t>
            </a:r>
            <a:r>
              <a:rPr lang="en-US" altLang="he-IL" i="1" dirty="0"/>
              <a:t>a </a:t>
            </a:r>
            <a:r>
              <a:rPr lang="en-US" altLang="he-IL" dirty="0"/>
              <a:t>/2 + </a:t>
            </a:r>
            <a:r>
              <a:rPr lang="en-US" altLang="he-IL" i="1" dirty="0"/>
              <a:t>m</a:t>
            </a:r>
            <a:r>
              <a:rPr lang="en-US" altLang="he-IL" dirty="0"/>
              <a:t>) + 0.2</a:t>
            </a:r>
          </a:p>
          <a:p>
            <a:endParaRPr lang="en-US" altLang="he-IL" dirty="0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EEA91AA9-43CF-4868-B1B7-6BE0874E4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083" y="5071304"/>
            <a:ext cx="9477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y</a:t>
            </a:r>
          </a:p>
          <a:p>
            <a:r>
              <a:rPr lang="en-US" altLang="he-IL" dirty="0"/>
              <a:t>a    =</a:t>
            </a:r>
          </a:p>
          <a:p>
            <a:r>
              <a:rPr lang="en-US" altLang="he-IL" dirty="0"/>
              <a:t>m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C1A7E1D7-D50C-4C7B-AF02-97B40977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402" y="5077619"/>
            <a:ext cx="3508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1</a:t>
            </a:r>
          </a:p>
          <a:p>
            <a:r>
              <a:rPr lang="en-US" altLang="he-IL" dirty="0"/>
              <a:t>1</a:t>
            </a:r>
          </a:p>
          <a:p>
            <a:r>
              <a:rPr lang="en-US" altLang="he-IL" dirty="0"/>
              <a:t>1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E2E5281F-EC0C-4EBB-AE1D-998DCEEC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051" y="5071304"/>
            <a:ext cx="7762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1.00</a:t>
            </a:r>
          </a:p>
          <a:p>
            <a:r>
              <a:rPr lang="en-US" altLang="he-IL" dirty="0"/>
              <a:t>0.60</a:t>
            </a:r>
          </a:p>
          <a:p>
            <a:r>
              <a:rPr lang="en-US" altLang="he-IL" dirty="0"/>
              <a:t>1.40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19DCCE22-9441-43D2-9221-597C7521D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119" y="5071304"/>
            <a:ext cx="7762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0.84</a:t>
            </a:r>
          </a:p>
          <a:p>
            <a:r>
              <a:rPr lang="en-US" altLang="he-IL" dirty="0"/>
              <a:t>0.60</a:t>
            </a:r>
          </a:p>
          <a:p>
            <a:r>
              <a:rPr lang="en-US" altLang="he-IL" dirty="0"/>
              <a:t>1.56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9A28DB35-31DB-460A-A9AF-0CA53AF84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0733" y="5071304"/>
            <a:ext cx="9429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0.776</a:t>
            </a:r>
          </a:p>
          <a:p>
            <a:r>
              <a:rPr lang="en-US" altLang="he-IL" dirty="0"/>
              <a:t>0.536</a:t>
            </a:r>
          </a:p>
          <a:p>
            <a:r>
              <a:rPr lang="en-US" altLang="he-IL" dirty="0"/>
              <a:t>1.688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45ADB367-1335-4799-B83A-308EBC078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111" y="5436429"/>
            <a:ext cx="65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/>
              <a:t>. . .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3AC4353E-2283-498F-99C7-F746278E2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244" y="5071304"/>
            <a:ext cx="990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he-IL" dirty="0">
                <a:latin typeface="Times New Roman" panose="02020603050405020304" pitchFamily="18" charset="0"/>
              </a:rPr>
              <a:t>  </a:t>
            </a:r>
            <a:r>
              <a:rPr lang="en-US" altLang="he-IL" dirty="0"/>
              <a:t>7/11</a:t>
            </a:r>
          </a:p>
          <a:p>
            <a:r>
              <a:rPr lang="en-US" altLang="he-IL" dirty="0"/>
              <a:t>  5/11</a:t>
            </a:r>
          </a:p>
          <a:p>
            <a:r>
              <a:rPr lang="en-US" altLang="he-IL" dirty="0"/>
              <a:t>21/11</a:t>
            </a:r>
          </a:p>
        </p:txBody>
      </p:sp>
    </p:spTree>
    <p:extLst>
      <p:ext uri="{BB962C8B-B14F-4D97-AF65-F5344CB8AC3E}">
        <p14:creationId xmlns:p14="http://schemas.microsoft.com/office/powerpoint/2010/main" val="347432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496D04-7737-4E96-B45D-4069CF596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66786"/>
            <a:ext cx="9404723" cy="1400530"/>
          </a:xfrm>
        </p:spPr>
        <p:txBody>
          <a:bodyPr/>
          <a:lstStyle/>
          <a:p>
            <a:pPr algn="ctr"/>
            <a:r>
              <a:rPr lang="he-IL" sz="4800" dirty="0"/>
              <a:t>מציאת הכותרת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726AB56-D373-4F6D-A518-13CCD6CC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2728" y="1993925"/>
            <a:ext cx="8946541" cy="4195481"/>
          </a:xfrm>
        </p:spPr>
        <p:txBody>
          <a:bodyPr>
            <a:normAutofit/>
          </a:bodyPr>
          <a:lstStyle/>
          <a:p>
            <a:r>
              <a:rPr lang="he-IL" sz="2400" dirty="0"/>
              <a:t>מעבר על המשפטים ונתינת משקל לכל משפט על סמך משקלי המילים</a:t>
            </a:r>
          </a:p>
          <a:p>
            <a:r>
              <a:rPr lang="he-IL" sz="2400" dirty="0"/>
              <a:t>מציאת המשפט בעל המשקל הגבוה ביותר וחילוץ הכותרת מתוכו</a:t>
            </a:r>
          </a:p>
          <a:p>
            <a:endParaRPr lang="he-IL" sz="2400" dirty="0"/>
          </a:p>
          <a:p>
            <a:endParaRPr lang="he-IL" sz="2400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A6CBD6D-828C-4571-8E70-46EE0D9B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17" r="1346" b="24506"/>
          <a:stretch/>
        </p:blipFill>
        <p:spPr>
          <a:xfrm>
            <a:off x="82059" y="3203748"/>
            <a:ext cx="12027877" cy="33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1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AF5004-E3AA-4C1F-8D1A-8B1DCDD80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38863"/>
            <a:ext cx="9404723" cy="1400530"/>
          </a:xfrm>
        </p:spPr>
        <p:txBody>
          <a:bodyPr/>
          <a:lstStyle/>
          <a:p>
            <a:pPr algn="ctr"/>
            <a:r>
              <a:rPr lang="he-IL" dirty="0"/>
              <a:t>בדיקת התוצאות בעזרת </a:t>
            </a:r>
            <a:r>
              <a:rPr lang="en-US" dirty="0"/>
              <a:t>wordnet</a:t>
            </a:r>
            <a:r>
              <a:rPr lang="he-IL" dirty="0"/>
              <a:t> 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1BB7D60-A496-49DB-8D79-797A4CDA6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820" y="1839393"/>
            <a:ext cx="8946541" cy="4195481"/>
          </a:xfrm>
        </p:spPr>
        <p:txBody>
          <a:bodyPr>
            <a:normAutofit/>
          </a:bodyPr>
          <a:lstStyle/>
          <a:p>
            <a:r>
              <a:rPr lang="he-IL" sz="2400" dirty="0"/>
              <a:t>מה זה בעצם </a:t>
            </a:r>
            <a:r>
              <a:rPr lang="en-US" sz="2400" dirty="0"/>
              <a:t>wordnet</a:t>
            </a:r>
            <a:r>
              <a:rPr lang="he-IL" sz="2400" dirty="0"/>
              <a:t> ?</a:t>
            </a:r>
          </a:p>
          <a:p>
            <a:r>
              <a:rPr lang="he-IL" sz="2400" dirty="0"/>
              <a:t>הבעיה בבדיקת התוצאות בעזרת </a:t>
            </a:r>
            <a:r>
              <a:rPr lang="en-US" sz="2400" dirty="0"/>
              <a:t>wordnet</a:t>
            </a:r>
            <a:r>
              <a:rPr lang="he-IL" sz="2400" dirty="0"/>
              <a:t> </a:t>
            </a:r>
          </a:p>
          <a:p>
            <a:pPr marL="0" indent="0">
              <a:buNone/>
            </a:pPr>
            <a:endParaRPr lang="he-IL" sz="2400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49F8F19-B7A1-4393-86AA-AF3B827A2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81" r="24077" b="31273"/>
          <a:stretch/>
        </p:blipFill>
        <p:spPr>
          <a:xfrm>
            <a:off x="225083" y="3038622"/>
            <a:ext cx="11521439" cy="299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1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233F504-950D-4398-98A6-F46A494E4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465970"/>
            <a:ext cx="9404723" cy="1400530"/>
          </a:xfrm>
        </p:spPr>
        <p:txBody>
          <a:bodyPr/>
          <a:lstStyle/>
          <a:p>
            <a:pPr algn="ctr"/>
            <a:r>
              <a:rPr lang="he-IL" dirty="0"/>
              <a:t>דוגמאות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3C1F071-A086-4CAD-B412-FB34AF9FE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820" y="1575840"/>
            <a:ext cx="8946541" cy="4816190"/>
          </a:xfrm>
        </p:spPr>
        <p:txBody>
          <a:bodyPr/>
          <a:lstStyle/>
          <a:p>
            <a:pPr marL="0" indent="0">
              <a:buNone/>
            </a:pPr>
            <a:r>
              <a:rPr lang="he-IL" dirty="0"/>
              <a:t>כותרת בציון גבוה: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הכותרת המקורית: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כותרת בציון נמוך: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הכותרת המקורית:  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B62926A-476A-4769-BBE1-1E1174F7B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20" t="54451" r="31116" b="42903"/>
          <a:stretch/>
        </p:blipFill>
        <p:spPr>
          <a:xfrm>
            <a:off x="572597" y="1557139"/>
            <a:ext cx="8022762" cy="61872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36E2725D-5950-4575-8B3E-BCA3AEED96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7" t="26040" r="50846" b="69856"/>
          <a:stretch/>
        </p:blipFill>
        <p:spPr>
          <a:xfrm>
            <a:off x="572597" y="2594745"/>
            <a:ext cx="8022762" cy="453998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D31B94C2-F4FD-4D99-851C-46977D36B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4" t="43124" r="56731" b="53643"/>
          <a:stretch/>
        </p:blipFill>
        <p:spPr>
          <a:xfrm>
            <a:off x="572596" y="4127391"/>
            <a:ext cx="8022761" cy="479496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843A568-0B21-48FC-84A5-2B38F7562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93" t="25424" r="62154" b="69856"/>
          <a:stretch/>
        </p:blipFill>
        <p:spPr>
          <a:xfrm>
            <a:off x="572596" y="5061113"/>
            <a:ext cx="8022761" cy="47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3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0570E22-AE7C-4F22-9C8F-587605603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505727"/>
            <a:ext cx="9404723" cy="1400530"/>
          </a:xfrm>
        </p:spPr>
        <p:txBody>
          <a:bodyPr/>
          <a:lstStyle/>
          <a:p>
            <a:pPr algn="ctr"/>
            <a:r>
              <a:rPr lang="en-US" dirty="0"/>
              <a:t>False – Positive &amp; True - Negative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B005A49-7A20-4205-B671-FAA48EED3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820" y="1906257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False – Positive</a:t>
            </a:r>
          </a:p>
          <a:p>
            <a:pPr marL="0" indent="0">
              <a:buNone/>
            </a:pPr>
            <a:r>
              <a:rPr lang="he-IL" dirty="0"/>
              <a:t>כותרת בציון גבוה: 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כותרת מקורית: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True - Negative</a:t>
            </a:r>
            <a:endParaRPr lang="he-IL" dirty="0"/>
          </a:p>
          <a:p>
            <a:pPr marL="0" indent="0">
              <a:buNone/>
            </a:pPr>
            <a:r>
              <a:rPr lang="he-IL" dirty="0"/>
              <a:t>כותרת בציון נמוך :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r>
              <a:rPr lang="he-IL" dirty="0"/>
              <a:t>כותרת מקורית: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46EAE98-0CBF-479A-8D75-C2494B41E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40196" r="42423" b="57537"/>
          <a:stretch/>
        </p:blipFill>
        <p:spPr>
          <a:xfrm>
            <a:off x="773722" y="4529796"/>
            <a:ext cx="7981789" cy="54864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75ECA60-BCC5-4C78-8DE2-8038186E6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7" t="26245" r="51423" b="69650"/>
          <a:stretch/>
        </p:blipFill>
        <p:spPr>
          <a:xfrm>
            <a:off x="773721" y="5396470"/>
            <a:ext cx="7981789" cy="46975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3DBAA43-F685-43BB-96FF-0AFD5ADE72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54" t="26245" r="28187" b="69446"/>
          <a:stretch/>
        </p:blipFill>
        <p:spPr>
          <a:xfrm>
            <a:off x="773722" y="3159406"/>
            <a:ext cx="7981788" cy="54864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96B040F-BED5-444E-BC19-537358F794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77" t="52541" r="67115" b="45155"/>
          <a:stretch/>
        </p:blipFill>
        <p:spPr>
          <a:xfrm>
            <a:off x="773721" y="2371616"/>
            <a:ext cx="7981789" cy="4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29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יונים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יונים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יונים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237</TotalTime>
  <Words>322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Monotype Sorts</vt:lpstr>
      <vt:lpstr>Times New Roman</vt:lpstr>
      <vt:lpstr>Wingdings 3</vt:lpstr>
      <vt:lpstr>יונים</vt:lpstr>
      <vt:lpstr>Headline Generation</vt:lpstr>
      <vt:lpstr>מה זה בעצם Headline Generation?</vt:lpstr>
      <vt:lpstr>הדרך שלנו</vt:lpstr>
      <vt:lpstr>Preprocessing &amp; Transition Matrix</vt:lpstr>
      <vt:lpstr>Text Rank</vt:lpstr>
      <vt:lpstr>מציאת הכותרת</vt:lpstr>
      <vt:lpstr>בדיקת התוצאות בעזרת wordnet </vt:lpstr>
      <vt:lpstr>דוגמאות</vt:lpstr>
      <vt:lpstr>False – Positive &amp; True - Negative</vt:lpstr>
      <vt:lpstr>שאלות?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Generation</dc:title>
  <dc:creator>ASUS</dc:creator>
  <cp:lastModifiedBy>אור</cp:lastModifiedBy>
  <cp:revision>21</cp:revision>
  <dcterms:created xsi:type="dcterms:W3CDTF">2018-12-23T13:09:42Z</dcterms:created>
  <dcterms:modified xsi:type="dcterms:W3CDTF">2018-12-29T20:11:33Z</dcterms:modified>
</cp:coreProperties>
</file>